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83" r:id="rId1"/>
    <p:sldMasterId id="2147484091" r:id="rId2"/>
    <p:sldMasterId id="2147484108" r:id="rId3"/>
    <p:sldMasterId id="2147484124" r:id="rId4"/>
    <p:sldMasterId id="2147484136" r:id="rId5"/>
    <p:sldMasterId id="2147484148" r:id="rId6"/>
    <p:sldMasterId id="2147484160" r:id="rId7"/>
  </p:sldMasterIdLst>
  <p:notesMasterIdLst>
    <p:notesMasterId r:id="rId24"/>
  </p:notesMasterIdLst>
  <p:sldIdLst>
    <p:sldId id="256" r:id="rId8"/>
    <p:sldId id="612" r:id="rId9"/>
    <p:sldId id="620" r:id="rId10"/>
    <p:sldId id="621" r:id="rId11"/>
    <p:sldId id="627" r:id="rId12"/>
    <p:sldId id="616" r:id="rId13"/>
    <p:sldId id="617" r:id="rId14"/>
    <p:sldId id="622" r:id="rId15"/>
    <p:sldId id="623" r:id="rId16"/>
    <p:sldId id="625" r:id="rId17"/>
    <p:sldId id="626" r:id="rId18"/>
    <p:sldId id="428" r:id="rId19"/>
    <p:sldId id="429" r:id="rId20"/>
    <p:sldId id="430" r:id="rId21"/>
    <p:sldId id="619" r:id="rId22"/>
    <p:sldId id="62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7B3"/>
    <a:srgbClr val="CFD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13"/>
    <p:restoredTop sz="95238"/>
  </p:normalViewPr>
  <p:slideViewPr>
    <p:cSldViewPr snapToGrid="0" snapToObjects="1">
      <p:cViewPr>
        <p:scale>
          <a:sx n="106" d="100"/>
          <a:sy n="106" d="100"/>
        </p:scale>
        <p:origin x="600" y="424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2644174-9D40-FA48-B87A-BF8A34111F07}"/>
    <pc:docChg chg="custSel modSld">
      <pc:chgData name="pavlos protopapas" userId="74894_tp_dropbox" providerId="OAuth2" clId="{42644174-9D40-FA48-B87A-BF8A34111F07}" dt="2020-07-30T13:47:44.129" v="3" actId="7634"/>
      <pc:docMkLst>
        <pc:docMk/>
      </pc:docMkLst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32168883" sldId="31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32168883" sldId="317"/>
            <ac:inkMk id="3" creationId="{519F82D1-DCED-6B46-94B8-9A4D0025EB9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67349745" sldId="329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67349745" sldId="329"/>
            <ac:inkMk id="3" creationId="{240878E5-6955-3341-B7C5-276A71281875}"/>
          </ac:inkMkLst>
        </pc:inkChg>
      </pc:sldChg>
      <pc:sldChg chg="modSp">
        <pc:chgData name="pavlos protopapas" userId="74894_tp_dropbox" providerId="OAuth2" clId="{42644174-9D40-FA48-B87A-BF8A34111F07}" dt="2020-07-28T12:03:25.521" v="2" actId="1076"/>
        <pc:sldMkLst>
          <pc:docMk/>
          <pc:sldMk cId="1100627429" sldId="335"/>
        </pc:sldMkLst>
        <pc:picChg chg="mod">
          <ac:chgData name="pavlos protopapas" userId="74894_tp_dropbox" providerId="OAuth2" clId="{42644174-9D40-FA48-B87A-BF8A34111F07}" dt="2020-07-28T12:03:25.521" v="2" actId="1076"/>
          <ac:picMkLst>
            <pc:docMk/>
            <pc:sldMk cId="1100627429" sldId="335"/>
            <ac:picMk id="7" creationId="{3E20DF78-2640-8D4E-B418-09D4DB7BE0B5}"/>
          </ac:picMkLst>
        </pc:pic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107957701" sldId="351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107957701" sldId="351"/>
            <ac:inkMk id="3" creationId="{65E19769-27DE-7F4F-9154-D34819132C80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592840591" sldId="432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592840591" sldId="432"/>
            <ac:inkMk id="3" creationId="{A0091504-7F6B-FE46-9ED1-9FD56C857E9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07140321" sldId="434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07140321" sldId="434"/>
            <ac:inkMk id="5" creationId="{2C465CAA-61A4-2C45-95F9-550947E1A47A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40063743" sldId="44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40063743" sldId="446"/>
            <ac:inkMk id="5" creationId="{DA090197-6E97-A44A-B7F7-3E6A4893E23F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72864398" sldId="550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72864398" sldId="550"/>
            <ac:inkMk id="4" creationId="{636E8D79-E3C5-824E-96F5-DF58760348F6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10976653" sldId="55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10976653" sldId="559"/>
            <ac:inkMk id="5" creationId="{E1476490-6CB0-2F4A-A023-D2230D42AC0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239326852" sldId="568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239326852" sldId="568"/>
            <ac:inkMk id="3" creationId="{93DBA652-F65C-D443-8C26-1D3F378C37AA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2509311" sldId="56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2509311" sldId="569"/>
            <ac:inkMk id="5" creationId="{F9BD2A11-BEED-B74B-A709-38904866539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50498056" sldId="571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50498056" sldId="571"/>
            <ac:inkMk id="3" creationId="{36188E3E-D7A9-D34F-988B-2520461D7B1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5495846" sldId="574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5495846" sldId="574"/>
            <ac:inkMk id="7" creationId="{D47B74DE-6B6E-4540-B50B-D4A2CCD974F1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113531282" sldId="575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113531282" sldId="575"/>
            <ac:inkMk id="3" creationId="{BA88E74B-2B24-974A-8A93-2775E8C441E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362206193" sldId="57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62206193" sldId="576"/>
            <ac:inkMk id="3" creationId="{6B33C591-C210-A143-982B-84B41375E24A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362206193" sldId="576"/>
            <ac:inkMk id="4" creationId="{59DAA4D3-ECBB-AD4C-B774-7D25688E827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087214896" sldId="57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087214896" sldId="577"/>
            <ac:inkMk id="3" creationId="{AE364B83-ACE3-164B-8969-78195C634FF3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971113136" sldId="57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971113136" sldId="578"/>
            <ac:inkMk id="13" creationId="{2A04E742-5D18-BA49-AB2B-C6EABD3580A5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971113136" sldId="578"/>
            <ac:inkMk id="14" creationId="{306F5874-A419-434A-9B70-EA81A2D952BD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311595842" sldId="586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311595842" sldId="586"/>
            <ac:inkMk id="3" creationId="{6B57D195-3F10-D24C-A99E-AF8795141EF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95793336" sldId="58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95793336" sldId="587"/>
            <ac:inkMk id="5" creationId="{E8C881B0-695E-D64B-BF59-4464D302BB8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345722552" sldId="59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45722552" sldId="597"/>
            <ac:inkMk id="6" creationId="{BD1E5FE8-7D4B-4B46-9B9F-238A667C7EB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028205999" sldId="59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028205999" sldId="598"/>
            <ac:inkMk id="4" creationId="{A2B502EF-2D16-8846-8ACE-52D7D806F2C9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</a:t>
            </a:r>
            <a:r>
              <a:rPr lang="en-US" baseline="0" dirty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9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3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F02C3B3-747A-2E4F-97C8-A55E92FCEF75}"/>
              </a:ext>
            </a:extLst>
          </p:cNvPr>
          <p:cNvSpPr txBox="1">
            <a:spLocks/>
          </p:cNvSpPr>
          <p:nvPr userDrawn="1"/>
        </p:nvSpPr>
        <p:spPr>
          <a:xfrm>
            <a:off x="9091861" y="640881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8700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CDFB08-7262-2042-87D1-BF1088231FAE}"/>
              </a:ext>
            </a:extLst>
          </p:cNvPr>
          <p:cNvSpPr txBox="1">
            <a:spLocks/>
          </p:cNvSpPr>
          <p:nvPr userDrawn="1"/>
        </p:nvSpPr>
        <p:spPr>
          <a:xfrm>
            <a:off x="9152020" y="640882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413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F879C-60C9-3844-B1D1-BD1203BA389D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82870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41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82329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1F1915-DF22-B648-B466-5BB3418C9EDF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7051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366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B084A-62BB-9048-809F-5976D4EB9059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4801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5E192-D814-F042-BA99-66D81AEAD6F8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221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9EC7B-8042-F14A-A6A2-3FDE01AEEBA6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6968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207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1EFB4-09FF-7B45-B06C-AFD722A1A7CC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10980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E0E9-2BE1-4941-ADBD-82F186E4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115D005-06A6-1240-883E-570EA652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4A85B1-A2BE-5A49-A892-33706E9F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EFA31E-6FAF-CB40-8449-8C551515EE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79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42D301-24DF-7544-9129-471D0AF72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C6049D-4601-B949-BC50-D32522379C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04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938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6700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04133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5045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031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8D5E-6D7A-F24D-AC49-9B2D52F30931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1C1CA-B816-0240-B408-1E3172B1EDD9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39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1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 userDrawn="1"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972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37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27688-BC3A-D147-B3A6-0E18A947CA33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60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A3CFE-A95B-8842-B35F-337BC11B85D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8411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D0728-46A2-0F49-95AD-9E65F3E6179F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04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4ED5D-3B34-5442-B452-7BFF4288894D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09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7AEBA-1FE0-1A4D-B400-0EDA33891F9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23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2427A-3DBF-D146-BFD5-D5A46706F72B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59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1399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10094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022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38001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587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84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0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706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24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73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501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51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980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1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685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374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33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896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444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550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336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345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983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58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193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997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435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51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51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327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13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91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200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514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8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96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826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870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107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828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939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25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997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61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90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3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834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935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883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921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61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9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82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3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  <p:sldLayoutId id="2147484103" r:id="rId12"/>
    <p:sldLayoutId id="2147484104" r:id="rId13"/>
    <p:sldLayoutId id="2147484105" r:id="rId14"/>
    <p:sldLayoutId id="2147484106" r:id="rId15"/>
    <p:sldLayoutId id="2147484107" r:id="rId16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1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  <p:sldLayoutId id="2147484120" r:id="rId12"/>
    <p:sldLayoutId id="2147484121" r:id="rId13"/>
    <p:sldLayoutId id="2147484122" r:id="rId14"/>
    <p:sldLayoutId id="2147484123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7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tif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17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kipedia.org/wiki/Student%27s_t-test" TargetMode="Externa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Evaluating Significance of Predictors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 Testing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49AF-BEF2-F742-8000-4EB66889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A4C7B-7D1A-1C4D-B1D7-7AC7A6646C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653" y="1177758"/>
                <a:ext cx="10841010" cy="2266383"/>
              </a:xfrm>
            </p:spPr>
            <p:txBody>
              <a:bodyPr/>
              <a:lstStyle/>
              <a:p>
                <a:pPr marL="9525" indent="-9525"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compare the t-test values of the predictors from our model,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|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𝑡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with the t-tests, calculated using random data,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|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we estimate the probability of observing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|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𝑡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|≥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|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𝑡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  <a:p>
                <a:pPr marL="9525" indent="-9525"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call this probability the p-value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marL="9525" indent="-9525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𝑝</m:t>
                      </m:r>
                      <m:r>
                        <m:rPr>
                          <m:lit/>
                        </m:rP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-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𝑣𝑎𝑙𝑢𝑒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𝑃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𝑅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≥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arla" charset="0"/>
                          <a:ea typeface="Karla" charset="0"/>
                          <a:cs typeface="Karla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|</m:t>
                      </m:r>
                      <m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9525" indent="-9525">
                  <a:spcAft>
                    <a:spcPts val="1200"/>
                  </a:spcAft>
                </a:pP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A4C7B-7D1A-1C4D-B1D7-7AC7A6646C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653" y="1177758"/>
                <a:ext cx="10841010" cy="2266383"/>
              </a:xfrm>
              <a:blipFill>
                <a:blip r:embed="rId2"/>
                <a:stretch>
                  <a:fillRect l="-585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68DA3-17A9-C946-9262-0124D074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99BC9-FFA4-9847-89BB-A69B948C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981" y="4942842"/>
            <a:ext cx="2331454" cy="17533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257598-3BC2-FE4F-B838-6BBEC1CDEF90}"/>
              </a:ext>
            </a:extLst>
          </p:cNvPr>
          <p:cNvSpPr/>
          <p:nvPr/>
        </p:nvSpPr>
        <p:spPr>
          <a:xfrm>
            <a:off x="720475" y="3513887"/>
            <a:ext cx="104448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small p-value indicates that it is unlikely to observe such a substantial association between the predictor and the response due to chance.</a:t>
            </a:r>
          </a:p>
          <a:p>
            <a:endParaRPr lang="en-US" sz="2000" b="1" i="1" dirty="0">
              <a:solidFill>
                <a:schemeClr val="tx2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It is common to use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</a:rPr>
              <a:t>p-value&lt;0.05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as the threshold for significance.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E8E662-D144-C149-98E4-1C9FA26A22C7}"/>
              </a:ext>
            </a:extLst>
          </p:cNvPr>
          <p:cNvCxnSpPr>
            <a:cxnSpLocks/>
          </p:cNvCxnSpPr>
          <p:nvPr/>
        </p:nvCxnSpPr>
        <p:spPr>
          <a:xfrm flipV="1">
            <a:off x="776942" y="4888495"/>
            <a:ext cx="10566493" cy="478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131FF8-9876-3A42-B72A-AA5169ED9592}"/>
              </a:ext>
            </a:extLst>
          </p:cNvPr>
          <p:cNvSpPr txBox="1">
            <a:spLocks/>
          </p:cNvSpPr>
          <p:nvPr/>
        </p:nvSpPr>
        <p:spPr>
          <a:xfrm>
            <a:off x="720475" y="5080598"/>
            <a:ext cx="8257732" cy="119928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calculate the p-value we use the </a:t>
            </a:r>
            <a:r>
              <a:rPr lang="en-US" sz="1800" dirty="0"/>
              <a:t>cumulative distribution function (CDF) of the student-t. </a:t>
            </a:r>
          </a:p>
          <a:p>
            <a:pPr marL="9525" indent="-9525">
              <a:spcAft>
                <a:spcPts val="1200"/>
              </a:spcAf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stats model </a:t>
            </a:r>
            <a:r>
              <a:rPr lang="en-US" sz="1800" dirty="0">
                <a:latin typeface="Karla" pitchFamily="2" charset="0"/>
                <a:cs typeface="Courier New" panose="02070309020205020404" pitchFamily="49" charset="0"/>
              </a:rPr>
              <a:t>a python library has a build-in function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stats.t.cdf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800" dirty="0">
                <a:latin typeface="Karla" pitchFamily="2" charset="0"/>
                <a:cs typeface="Courier New" panose="02070309020205020404" pitchFamily="49" charset="0"/>
              </a:rPr>
              <a:t>which can be used to calculate this.  </a:t>
            </a:r>
          </a:p>
        </p:txBody>
      </p:sp>
    </p:spTree>
    <p:extLst>
      <p:ext uri="{BB962C8B-B14F-4D97-AF65-F5344CB8AC3E}">
        <p14:creationId xmlns:p14="http://schemas.microsoft.com/office/powerpoint/2010/main" val="650676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34E00-99BA-FD4F-8076-3610B66A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10</a:t>
            </a:fld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9F07A146-7154-1C45-A48D-4AEB8889CFDF}"/>
              </a:ext>
            </a:extLst>
          </p:cNvPr>
          <p:cNvSpPr txBox="1">
            <a:spLocks/>
          </p:cNvSpPr>
          <p:nvPr/>
        </p:nvSpPr>
        <p:spPr>
          <a:xfrm>
            <a:off x="559153" y="4302284"/>
            <a:ext cx="3389652" cy="104246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importance based on the absolute value of the coefficients over multiple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bootstraps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includes the coefficients'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uncertainty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0CA5B5B-0963-1146-A887-0CE420DF56AC}"/>
              </a:ext>
            </a:extLst>
          </p:cNvPr>
          <p:cNvSpPr txBox="1">
            <a:spLocks/>
          </p:cNvSpPr>
          <p:nvPr/>
        </p:nvSpPr>
        <p:spPr>
          <a:xfrm>
            <a:off x="4418886" y="4283242"/>
            <a:ext cx="3268071" cy="104246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importance based on t-test. Notice the rank of the importance has changed. </a:t>
            </a:r>
            <a:endParaRPr lang="en-US" sz="2000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0952E7AB-EEA7-6448-BE55-9E7A78D6EA12}"/>
              </a:ext>
            </a:extLst>
          </p:cNvPr>
          <p:cNvSpPr txBox="1">
            <a:spLocks/>
          </p:cNvSpPr>
          <p:nvPr/>
        </p:nvSpPr>
        <p:spPr>
          <a:xfrm>
            <a:off x="8278620" y="4311641"/>
            <a:ext cx="3155767" cy="104246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importance using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p-value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D4542-7894-9A43-8D42-B9ED656C3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05" y="66231"/>
            <a:ext cx="3859734" cy="4501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358CAA-6542-E94A-94FE-07D8AD29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3" y="424870"/>
            <a:ext cx="3974348" cy="3979852"/>
          </a:xfrm>
          <a:prstGeom prst="rect">
            <a:avLst/>
          </a:prstGeom>
        </p:spPr>
      </p:pic>
      <p:pic>
        <p:nvPicPr>
          <p:cNvPr id="11" name="Picture 1" descr="page1image28798336">
            <a:extLst>
              <a:ext uri="{FF2B5EF4-FFF2-40B4-BE49-F238E27FC236}">
                <a16:creationId xmlns:a16="http://schemas.microsoft.com/office/drawing/2014/main" id="{F78967C3-9842-6740-BA08-F411A025F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315" y="2992463"/>
            <a:ext cx="9144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5D0980-05EA-A649-AE96-1C170B755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539" y="424504"/>
            <a:ext cx="3543300" cy="38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8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/>
                  <a:t>Hypothesis testing is a formal process through which we evaluate the validity of a statistical hypothesis by considering evidence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for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against</a:t>
                </a:r>
                <a:r>
                  <a:rPr lang="en-US" sz="2400" dirty="0"/>
                  <a:t>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State the hypotheses, typically a </a:t>
                </a:r>
                <a:r>
                  <a:rPr lang="en-US" sz="2400" b="1" dirty="0"/>
                  <a:t>null hypothesis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an </a:t>
                </a:r>
                <a:r>
                  <a:rPr lang="en-US" sz="2400" b="1" dirty="0"/>
                  <a:t>alternative hypothesis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that is the negation of the former. 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Choose a type of analysis, i.e. how to use sample data to evaluate the null hypothesis. Typically this involves choosing a single test 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/>
                  <a:t>Sample </a:t>
                </a:r>
                <a:r>
                  <a:rPr lang="en-US" sz="2400" dirty="0"/>
                  <a:t>data and compute the test 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Use 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hypothesis.</a:t>
                </a: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>
                <a:blip r:embed="rId2"/>
                <a:stretch>
                  <a:fillRect l="-840" t="-758" r="-84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56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470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some relation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</a:p>
              <a:p>
                <a:pPr lvl="1" indent="-447675">
                  <a:spcAft>
                    <a:spcPts val="1200"/>
                  </a:spcAft>
                </a:pPr>
                <a:r>
                  <a:rPr lang="en-US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lvl="1" indent="1588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t-test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  <a:cs typeface="Karla" charset="0"/>
                  </a:rPr>
                  <a:t>3. Sample: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  <a:cs typeface="Karla" charset="0"/>
                  </a:rPr>
                  <a:t>	Using 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  <a:cs typeface="Karla" charset="0"/>
                  </a:rPr>
                  <a:t>,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charset="0"/>
                    <a:cs typeface="Karla" charset="0"/>
                  </a:rPr>
                  <a:t> and the t-test. 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4708212"/>
              </a:xfrm>
              <a:prstGeom prst="rect">
                <a:avLst/>
              </a:prstGeom>
              <a:blipFill>
                <a:blip r:embed="rId3"/>
                <a:stretch>
                  <a:fillRect l="-839" t="-1075"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12073" y="989146"/>
                <a:ext cx="10567852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compute </a:t>
                </a:r>
                <a:r>
                  <a:rPr lang="en-US" sz="24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 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probability of observing any value equal to 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larger, from random data.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 &lt; p-value-threshold we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 the null</a:t>
                </a:r>
                <a:r>
                  <a:rPr lang="en-US" sz="2400" dirty="0"/>
                  <a:t>.</a:t>
                </a:r>
                <a:endParaRPr lang="en-US" sz="2400" b="1" i="1" dirty="0">
                  <a:solidFill>
                    <a:schemeClr val="tx2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3" y="989146"/>
                <a:ext cx="10567852" cy="1877437"/>
              </a:xfrm>
              <a:prstGeom prst="rect">
                <a:avLst/>
              </a:prstGeom>
              <a:blipFill>
                <a:blip r:embed="rId3"/>
                <a:stretch>
                  <a:fillRect l="-839" t="-2685" b="-6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5896-EBB5-644B-9A0C-2BBA9DCA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72D67-B965-6746-A7B6-B40F9C51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8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191A4-BB47-574D-A0FE-FB5004BD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15</a:t>
            </a:fld>
            <a:endParaRPr lang="en-US"/>
          </a:p>
        </p:txBody>
      </p:sp>
      <p:sp>
        <p:nvSpPr>
          <p:cNvPr id="3" name="Each session held by the instructor is capped at 90 minutes twice a week.…">
            <a:extLst>
              <a:ext uri="{FF2B5EF4-FFF2-40B4-BE49-F238E27FC236}">
                <a16:creationId xmlns:a16="http://schemas.microsoft.com/office/drawing/2014/main" id="{34EFD4C9-E7FD-3743-8D36-D5AA8738DCA7}"/>
              </a:ext>
            </a:extLst>
          </p:cNvPr>
          <p:cNvSpPr txBox="1"/>
          <p:nvPr/>
        </p:nvSpPr>
        <p:spPr>
          <a:xfrm>
            <a:off x="647700" y="1264569"/>
            <a:ext cx="11544300" cy="36683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/>
          </a:bodyPr>
          <a:lstStyle/>
          <a:p>
            <a:pPr marL="12700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sz="2200" dirty="0">
              <a:latin typeface="Chalkboard SE" panose="03050602040202020205" pitchFamily="66" charset="77"/>
            </a:endParaRP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b="1" dirty="0">
                <a:latin typeface="Chalkboard SE" panose="03050602040202020205" pitchFamily="66" charset="77"/>
              </a:rPr>
              <a:t> </a:t>
            </a:r>
            <a:r>
              <a:rPr lang="en-US" sz="2200" dirty="0">
                <a:latin typeface="Chalkboard SE" panose="03050602040202020205" pitchFamily="66" charset="77"/>
              </a:rPr>
              <a:t>	Today’s lucky student: The student whose country of origin is the furthest from 	Boston.</a:t>
            </a: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b="1" dirty="0">
                <a:latin typeface="Chalkboard SE" panose="03050602040202020205" pitchFamily="66" charset="77"/>
              </a:rPr>
              <a:t>      Instructions: </a:t>
            </a:r>
            <a:r>
              <a:rPr lang="en-US" sz="2200" dirty="0">
                <a:latin typeface="Chalkboard SE" panose="03050602040202020205" pitchFamily="66" charset="77"/>
              </a:rPr>
              <a:t> </a:t>
            </a:r>
          </a:p>
          <a:p>
            <a:pPr marL="2089727" lvl="4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dirty="0">
                <a:latin typeface="Chalkboard SE" panose="03050602040202020205" pitchFamily="66" charset="77"/>
              </a:rPr>
              <a:t>Listen to your peers' opinions and suggestions.  Ask questions of each other ("What do you think").  Do not just lead others in the room without including everyone.</a:t>
            </a:r>
            <a:r>
              <a:rPr lang="en-US" sz="2400" dirty="0">
                <a:solidFill>
                  <a:srgbClr val="1D1C1D"/>
                </a:solidFill>
                <a:latin typeface="Slack-Lato"/>
              </a:rPr>
              <a:t> </a:t>
            </a:r>
          </a:p>
          <a:p>
            <a:pPr marL="2089727" lvl="4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dirty="0">
                <a:latin typeface="Chalkboard SE" panose="03050602040202020205" pitchFamily="66" charset="77"/>
              </a:rPr>
              <a:t>Make sure you do not cut-off or ignore what other students are trying to contribute.</a:t>
            </a: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dirty="0">
                <a:latin typeface="Chalkboard SE" panose="03050602040202020205" pitchFamily="66" charset="77"/>
                <a:sym typeface="Canela Deck Regular"/>
              </a:rPr>
              <a:t>If you have questions, please reach out to the teaching staff.  You can buzz us to come help, or if all else fails, come to the main room.</a:t>
            </a:r>
          </a:p>
          <a:p>
            <a:pPr defTabSz="1219169">
              <a:spcBef>
                <a:spcPts val="1200"/>
              </a:spcBef>
              <a:buSzPct val="150000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dirty="0">
                <a:latin typeface="Chalkboard SE" panose="03050602040202020205" pitchFamily="66" charset="77"/>
              </a:rPr>
              <a:t> </a:t>
            </a: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lang="en-US" sz="2200" dirty="0">
              <a:latin typeface="Chalkboard SE" panose="03050602040202020205" pitchFamily="66" charset="77"/>
            </a:endParaRP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lang="en-US" sz="2200" dirty="0">
              <a:latin typeface="Chalkboard SE" panose="03050602040202020205" pitchFamily="66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73F6A1-A855-0F44-ABCF-ABA0A33B1C07}"/>
              </a:ext>
            </a:extLst>
          </p:cNvPr>
          <p:cNvSpPr/>
          <p:nvPr/>
        </p:nvSpPr>
        <p:spPr>
          <a:xfrm>
            <a:off x="609600" y="279400"/>
            <a:ext cx="10972800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92500" lnSpcReduction="20000"/>
          </a:bodyPr>
          <a:lstStyle/>
          <a:p>
            <a:pPr>
              <a:lnSpc>
                <a:spcPct val="80000"/>
              </a:lnSpc>
              <a:spcAft>
                <a:spcPts val="300"/>
              </a:spcAft>
            </a:pPr>
            <a:r>
              <a:rPr lang="en-US" sz="8300" spc="-42" dirty="0">
                <a:latin typeface="Delivery Note DEMO" pitchFamily="2" charset="77"/>
                <a:sym typeface="Canela Bold"/>
              </a:rPr>
              <a:t>What to do? </a:t>
            </a:r>
            <a:r>
              <a:rPr lang="en-US" sz="4800" spc="-42" dirty="0">
                <a:sym typeface="Canela Bold"/>
              </a:rPr>
              <a:t>🤔 </a:t>
            </a:r>
          </a:p>
        </p:txBody>
      </p:sp>
    </p:spTree>
    <p:extLst>
      <p:ext uri="{BB962C8B-B14F-4D97-AF65-F5344CB8AC3E}">
        <p14:creationId xmlns:p14="http://schemas.microsoft.com/office/powerpoint/2010/main" val="2350944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88FE-CD94-4748-B852-68E82EF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reliable are the model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6EA285-E7D8-5049-8927-C572DE69E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35459"/>
                <a:ext cx="10327008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Suppose our model for advertising is: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E77B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1E77B3"/>
                          </a:solidFill>
                          <a:latin typeface="Cambria Math" panose="02040503050406030204" pitchFamily="18" charset="0"/>
                        </a:rPr>
                        <m:t>=1.01</m:t>
                      </m:r>
                      <m:r>
                        <a:rPr lang="en-US" b="0" i="1" smtClean="0">
                          <a:solidFill>
                            <a:srgbClr val="1E77B3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1E77B3"/>
                          </a:solidFill>
                          <a:latin typeface="Cambria Math" panose="02040503050406030204" pitchFamily="18" charset="0"/>
                        </a:rPr>
                        <m:t>+120</m:t>
                      </m:r>
                    </m:oMath>
                  </m:oMathPara>
                </a14:m>
                <a:endParaRPr lang="en-US" dirty="0">
                  <a:solidFill>
                    <a:srgbClr val="1E77B3"/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Where y is the sales in $1000, x is the TV budget.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rgbClr val="1E77B3"/>
                    </a:solidFill>
                  </a:rPr>
                  <a:t>Interpretation: </a:t>
                </a:r>
                <a:r>
                  <a:rPr lang="en-US" dirty="0"/>
                  <a:t>for every dollar invested in advertising gets you 1.01 back in sales, which is 1% net increase.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But how </a:t>
                </a:r>
                <a:r>
                  <a:rPr lang="en-US" dirty="0">
                    <a:solidFill>
                      <a:srgbClr val="1E77B3"/>
                    </a:solidFill>
                  </a:rPr>
                  <a:t>certain</a:t>
                </a:r>
                <a:r>
                  <a:rPr lang="en-US" dirty="0"/>
                  <a:t> are we in our estimation of the coefficient 1.01? </a:t>
                </a:r>
              </a:p>
              <a:p>
                <a:pPr>
                  <a:spcAft>
                    <a:spcPts val="600"/>
                  </a:spcAft>
                </a:pP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Now you know how </a:t>
                </a:r>
                <a:r>
                  <a:rPr lang="en-US" dirty="0">
                    <a:solidFill>
                      <a:srgbClr val="1E77B3"/>
                    </a:solidFill>
                  </a:rPr>
                  <a:t>certain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you are in your estimates, will you want to change your answer?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6EA285-E7D8-5049-8927-C572DE69E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35459"/>
                <a:ext cx="10327008" cy="2111143"/>
              </a:xfrm>
              <a:blipFill>
                <a:blip r:embed="rId2"/>
                <a:stretch>
                  <a:fillRect l="-1229" t="-2994" r="-1966" b="-155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EDFA0-4DF2-5E45-94EB-DEE54B9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CED234-F37B-9347-AEAA-F929B437FC08}"/>
              </a:ext>
            </a:extLst>
          </p:cNvPr>
          <p:cNvCxnSpPr>
            <a:cxnSpLocks/>
          </p:cNvCxnSpPr>
          <p:nvPr/>
        </p:nvCxnSpPr>
        <p:spPr>
          <a:xfrm>
            <a:off x="833415" y="5001715"/>
            <a:ext cx="103270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85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A25B-CFD2-494B-BFDB-1470D1D2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1A970-0E95-244C-BB7B-4C7347C4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C4A7E-3D07-694E-887E-0DB06AB54728}"/>
              </a:ext>
            </a:extLst>
          </p:cNvPr>
          <p:cNvSpPr txBox="1"/>
          <p:nvPr/>
        </p:nvSpPr>
        <p:spPr>
          <a:xfrm>
            <a:off x="559377" y="1111847"/>
            <a:ext cx="1128333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we know how to generate these distributions we are ready to answer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1" i="1" dirty="0">
                <a:solidFill>
                  <a:srgbClr val="1E77B3"/>
                </a:solidFill>
                <a:latin typeface="Karla" charset="0"/>
                <a:ea typeface="Karla" charset="0"/>
                <a:cs typeface="Karla" charset="0"/>
              </a:rPr>
              <a:t>two important questions: </a:t>
            </a:r>
          </a:p>
          <a:p>
            <a:br>
              <a:rPr lang="en-US" sz="2400" b="1" i="1" dirty="0">
                <a:solidFill>
                  <a:srgbClr val="1E77B3"/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A. Which predictors are most important?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</a:rPr>
              <a:t>B. And which of them really affect the outcome?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30742E-7DF9-F041-8CF3-B7C53B6470A9}"/>
              </a:ext>
            </a:extLst>
          </p:cNvPr>
          <p:cNvGrpSpPr/>
          <p:nvPr/>
        </p:nvGrpSpPr>
        <p:grpSpPr>
          <a:xfrm>
            <a:off x="1263275" y="3124288"/>
            <a:ext cx="9475500" cy="2523892"/>
            <a:chOff x="72751" y="1302462"/>
            <a:chExt cx="11672033" cy="31089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C2C3C3-988F-A041-B61B-CB89A8DD3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0DB7FB-1C07-AD47-B5F8-003147C77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8CEED4-1960-0D40-9556-129AF1589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F51FA6-0633-4247-8E63-992F97621E63}"/>
                  </a:ext>
                </a:extLst>
              </p:cNvPr>
              <p:cNvSpPr txBox="1"/>
              <p:nvPr/>
            </p:nvSpPr>
            <p:spPr>
              <a:xfrm>
                <a:off x="2504234" y="5679344"/>
                <a:ext cx="1119537" cy="603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=0.03</m:t>
                      </m:r>
                    </m:oMath>
                  </m:oMathPara>
                </a14:m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=0.13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F51FA6-0633-4247-8E63-992F97621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234" y="5679344"/>
                <a:ext cx="1119537" cy="603499"/>
              </a:xfrm>
              <a:prstGeom prst="rect">
                <a:avLst/>
              </a:prstGeom>
              <a:blipFill>
                <a:blip r:embed="rId5"/>
                <a:stretch>
                  <a:fillRect l="-6742" r="-224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8322BF-4041-A34D-94CD-ADFF32ABFF82}"/>
                  </a:ext>
                </a:extLst>
              </p:cNvPr>
              <p:cNvSpPr txBox="1"/>
              <p:nvPr/>
            </p:nvSpPr>
            <p:spPr>
              <a:xfrm>
                <a:off x="5472111" y="5716846"/>
                <a:ext cx="1247777" cy="603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=0.033</m:t>
                      </m:r>
                    </m:oMath>
                  </m:oMathPara>
                </a14:m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=0.01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8322BF-4041-A34D-94CD-ADFF32ABF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11" y="5716846"/>
                <a:ext cx="1247777" cy="603499"/>
              </a:xfrm>
              <a:prstGeom prst="rect">
                <a:avLst/>
              </a:prstGeom>
              <a:blipFill>
                <a:blip r:embed="rId6"/>
                <a:stretch>
                  <a:fillRect l="-6122" r="-2041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AF0F29-6834-9145-A6B1-0ADAB3BFEC8C}"/>
                  </a:ext>
                </a:extLst>
              </p:cNvPr>
              <p:cNvSpPr txBox="1"/>
              <p:nvPr/>
            </p:nvSpPr>
            <p:spPr>
              <a:xfrm>
                <a:off x="8725745" y="5679343"/>
                <a:ext cx="1119537" cy="603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=0.23</m:t>
                      </m:r>
                    </m:oMath>
                  </m:oMathPara>
                </a14:m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=0.25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AF0F29-6834-9145-A6B1-0ADAB3BFE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745" y="5679343"/>
                <a:ext cx="1119537" cy="603499"/>
              </a:xfrm>
              <a:prstGeom prst="rect">
                <a:avLst/>
              </a:prstGeom>
              <a:blipFill>
                <a:blip r:embed="rId7"/>
                <a:stretch>
                  <a:fillRect l="-5556" r="-2222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23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E49D4-2C0F-C743-997C-E679A4EEF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example below is from </a:t>
            </a:r>
            <a:r>
              <a:rPr lang="en-US" sz="2000" dirty="0">
                <a:solidFill>
                  <a:srgbClr val="1E77B3"/>
                </a:solidFill>
              </a:rPr>
              <a:t>Boston housing data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2000" dirty="0"/>
              <a:t>This dataset contains information collected by the U.S Census Service concerning housing in the area of Boston. The coefficients below are from a model that predicts prices given house size, age, crime, pupil-teacher ratio, etc.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0DF6F-521F-4148-A77A-859572F4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2504" y="6400800"/>
            <a:ext cx="366295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782A9A2-503E-2943-A3ED-A290CABC50B0}"/>
              </a:ext>
            </a:extLst>
          </p:cNvPr>
          <p:cNvSpPr txBox="1">
            <a:spLocks/>
          </p:cNvSpPr>
          <p:nvPr/>
        </p:nvSpPr>
        <p:spPr>
          <a:xfrm>
            <a:off x="992041" y="5471147"/>
            <a:ext cx="3979269" cy="104246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importance based on the absolute value of the coefficients.</a:t>
            </a:r>
            <a:endParaRPr lang="en-US" sz="20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2E1AB79-AB34-154B-882F-47BDD419EFD7}"/>
              </a:ext>
            </a:extLst>
          </p:cNvPr>
          <p:cNvSpPr txBox="1">
            <a:spLocks/>
          </p:cNvSpPr>
          <p:nvPr/>
        </p:nvSpPr>
        <p:spPr>
          <a:xfrm>
            <a:off x="5606716" y="5471147"/>
            <a:ext cx="6208295" cy="104246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importance based on the absolute mean value of the coefficients over multiple bootstraps and includes the uncertainty of the coefficients.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D8151A-C747-4944-A125-F905F2C24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12" y="1491234"/>
            <a:ext cx="3859734" cy="4501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F9A777-BB86-4049-B4FA-341BF2B4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3" y="1789713"/>
            <a:ext cx="3974348" cy="3979852"/>
          </a:xfrm>
          <a:prstGeom prst="rect">
            <a:avLst/>
          </a:prstGeom>
        </p:spPr>
      </p:pic>
      <p:pic>
        <p:nvPicPr>
          <p:cNvPr id="1025" name="Picture 1" descr="page1image28798336">
            <a:extLst>
              <a:ext uri="{FF2B5EF4-FFF2-40B4-BE49-F238E27FC236}">
                <a16:creationId xmlns:a16="http://schemas.microsoft.com/office/drawing/2014/main" id="{4B684DBA-5B16-7147-86EB-F421BBA21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022" y="4417466"/>
            <a:ext cx="9144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11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21FAB8-B3B5-0546-9953-233A8C59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drawing of a person&#10;&#10;Description automatically generated">
            <a:extLst>
              <a:ext uri="{FF2B5EF4-FFF2-40B4-BE49-F238E27FC236}">
                <a16:creationId xmlns:a16="http://schemas.microsoft.com/office/drawing/2014/main" id="{E32107D6-0A37-1C4A-B040-E61C02CA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461645"/>
            <a:ext cx="8128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7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67386" y="930545"/>
                <a:ext cx="10947672" cy="4739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incorporate the coefficients' uncertainty, we need to determine whether the estimates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𝑠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are sufficiently far from zero. </a:t>
                </a:r>
              </a:p>
              <a:p>
                <a:pPr>
                  <a:spcBef>
                    <a:spcPts val="600"/>
                  </a:spcBef>
                </a:pP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To do so, we define a new </a:t>
                </a:r>
                <a:r>
                  <a:rPr lang="en-US" sz="2200" dirty="0">
                    <a:solidFill>
                      <a:srgbClr val="1E77B3"/>
                    </a:solidFill>
                    <a:latin typeface="Karla" charset="0"/>
                    <a:ea typeface="Karla" charset="0"/>
                    <a:cs typeface="Karla" charset="0"/>
                  </a:rPr>
                  <a:t>metric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which we call </a:t>
                </a:r>
                <a:r>
                  <a:rPr lang="en-US" sz="2200" dirty="0">
                    <a:solidFill>
                      <a:srgbClr val="1E77B3"/>
                    </a:solidFill>
                    <a:latin typeface="Karla" charset="0"/>
                    <a:ea typeface="Karla" charset="0"/>
                    <a:cs typeface="Karla" charset="0"/>
                  </a:rPr>
                  <a:t>t-test statistic: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which measures the distance from zero in </a:t>
                </a: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     units of standard deviation.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86" y="930545"/>
                <a:ext cx="10947672" cy="4739759"/>
              </a:xfrm>
              <a:prstGeom prst="rect">
                <a:avLst/>
              </a:prstGeom>
              <a:blipFill>
                <a:blip r:embed="rId3"/>
                <a:stretch>
                  <a:fillRect t="-802" r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82372" y="2810080"/>
                <a:ext cx="2758850" cy="1237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372" y="2810080"/>
                <a:ext cx="2758850" cy="1237839"/>
              </a:xfrm>
              <a:prstGeom prst="rect">
                <a:avLst/>
              </a:prstGeom>
              <a:blipFill>
                <a:blip r:embed="rId4"/>
                <a:stretch>
                  <a:fillRect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3E922D8-EC61-0540-81E2-30B5E6A5143F}"/>
              </a:ext>
            </a:extLst>
          </p:cNvPr>
          <p:cNvGrpSpPr/>
          <p:nvPr/>
        </p:nvGrpSpPr>
        <p:grpSpPr>
          <a:xfrm>
            <a:off x="6314168" y="2703871"/>
            <a:ext cx="5410446" cy="3479223"/>
            <a:chOff x="7671708" y="2180872"/>
            <a:chExt cx="4633504" cy="3089003"/>
          </a:xfrm>
        </p:grpSpPr>
        <p:grpSp>
          <p:nvGrpSpPr>
            <p:cNvPr id="11" name="Group 10"/>
            <p:cNvGrpSpPr/>
            <p:nvPr/>
          </p:nvGrpSpPr>
          <p:grpSpPr>
            <a:xfrm>
              <a:off x="7671708" y="2180872"/>
              <a:ext cx="4633504" cy="3089003"/>
              <a:chOff x="2838450" y="2055901"/>
              <a:chExt cx="6515100" cy="43434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8450" y="2055901"/>
                <a:ext cx="6515100" cy="4343400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 flipH="1">
                <a:off x="4152275" y="3097013"/>
                <a:ext cx="210458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4306459" y="2618925"/>
                    <a:ext cx="801508" cy="58368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6459" y="2618925"/>
                    <a:ext cx="801508" cy="58368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DA04F0-006B-A645-BADF-7DFAC01ABC96}"/>
                </a:ext>
              </a:extLst>
            </p:cNvPr>
            <p:cNvSpPr txBox="1"/>
            <p:nvPr/>
          </p:nvSpPr>
          <p:spPr>
            <a:xfrm>
              <a:off x="10771814" y="295488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66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34E00-99BA-FD4F-8076-3610B66A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B24DF1A-ADB0-F042-9F12-B4C4A4533DB0}"/>
              </a:ext>
            </a:extLst>
          </p:cNvPr>
          <p:cNvSpPr txBox="1">
            <a:spLocks/>
          </p:cNvSpPr>
          <p:nvPr/>
        </p:nvSpPr>
        <p:spPr>
          <a:xfrm>
            <a:off x="390644" y="4391566"/>
            <a:ext cx="3979269" cy="104246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importance base on the </a:t>
            </a:r>
            <a:r>
              <a:rPr lang="en-US" sz="2000" dirty="0">
                <a:solidFill>
                  <a:srgbClr val="1E77B3"/>
                </a:solidFill>
              </a:rPr>
              <a:t>absolute value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the coefficients.</a:t>
            </a:r>
            <a:endParaRPr lang="en-US" sz="20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9F07A146-7154-1C45-A48D-4AEB8889CFDF}"/>
              </a:ext>
            </a:extLst>
          </p:cNvPr>
          <p:cNvSpPr txBox="1">
            <a:spLocks/>
          </p:cNvSpPr>
          <p:nvPr/>
        </p:nvSpPr>
        <p:spPr>
          <a:xfrm>
            <a:off x="4369913" y="4322739"/>
            <a:ext cx="3155767" cy="104246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importance base on the absolute value of the coefficients over multiple </a:t>
            </a:r>
            <a:r>
              <a:rPr lang="en-US" sz="2000" dirty="0">
                <a:solidFill>
                  <a:srgbClr val="1E77B3"/>
                </a:solidFill>
              </a:rPr>
              <a:t>bootstraps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includes the </a:t>
            </a:r>
            <a:r>
              <a:rPr lang="en-US" sz="2000" dirty="0">
                <a:solidFill>
                  <a:srgbClr val="1E77B3"/>
                </a:solidFill>
              </a:rPr>
              <a:t>uncertainty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coefficients.</a:t>
            </a:r>
            <a:endParaRPr lang="en-US" sz="2000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0CA5B5B-0963-1146-A887-0CE420DF56AC}"/>
              </a:ext>
            </a:extLst>
          </p:cNvPr>
          <p:cNvSpPr txBox="1">
            <a:spLocks/>
          </p:cNvSpPr>
          <p:nvPr/>
        </p:nvSpPr>
        <p:spPr>
          <a:xfrm>
            <a:off x="7936293" y="4322738"/>
            <a:ext cx="3155767" cy="104246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importance base on t-test. Notice the rank of the importance has changed. </a:t>
            </a:r>
            <a:endParaRPr lang="en-US" sz="2000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F9C203-2C99-C94A-AC03-FF0BE4B3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466" y="214871"/>
            <a:ext cx="3941104" cy="3986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DF8315-6E39-F348-A9AF-9E3EEFC3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805" y="66231"/>
            <a:ext cx="3859734" cy="4501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75EB1-D54A-1B4A-BD16-84180A485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53" y="424870"/>
            <a:ext cx="3974348" cy="39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6712-9E7D-1047-B454-E7BD491A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D855-9096-CF4A-997A-3672375D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589" y="983807"/>
            <a:ext cx="10327008" cy="211114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/>
              <a:t>Because a predictor is ranked as the most important, it does not necessarily mean that the </a:t>
            </a:r>
            <a:r>
              <a:rPr lang="en-US" sz="2400" dirty="0">
                <a:solidFill>
                  <a:srgbClr val="1E77B3"/>
                </a:solidFill>
              </a:rPr>
              <a:t>outcome depends on that predictor</a:t>
            </a:r>
            <a:r>
              <a:rPr lang="en-US" sz="2400" dirty="0"/>
              <a:t>.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How do we assess if there is a true relationship between outcome and predictors?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As with R-squared, we should compare its significance (t-test)  to the equivalent measure from a dataset where we know that there is no relationship between predictors and outcome. 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u="sng" dirty="0"/>
              <a:t>We are sure </a:t>
            </a:r>
            <a:r>
              <a:rPr lang="en-US" sz="2400" dirty="0"/>
              <a:t>that there will be no such relationship in data that are </a:t>
            </a:r>
            <a:r>
              <a:rPr lang="en-US" sz="2400" dirty="0">
                <a:solidFill>
                  <a:srgbClr val="1E77B3"/>
                </a:solidFill>
              </a:rPr>
              <a:t>randomly generated</a:t>
            </a:r>
            <a:r>
              <a:rPr lang="en-US" sz="2400" dirty="0"/>
              <a:t>. Therefore, we want to compare the t-test of the predictors from our model with t-test values calculated using </a:t>
            </a:r>
            <a:r>
              <a:rPr lang="en-US" sz="2400" dirty="0">
                <a:solidFill>
                  <a:srgbClr val="1E77B3"/>
                </a:solidFill>
              </a:rPr>
              <a:t>random</a:t>
            </a:r>
            <a:r>
              <a:rPr lang="en-US" sz="2400" dirty="0"/>
              <a:t> data. 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61A1-1297-9445-98BA-C6990848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6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80E4-DD42-6047-BF47-500AB76E07F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11200" y="838404"/>
                <a:ext cx="5384800" cy="4849187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464646"/>
                    </a:solidFill>
                    <a:latin typeface="Karla"/>
                  </a:rPr>
                  <a:t>For </a:t>
                </a:r>
                <a:r>
                  <a:rPr lang="en-US" sz="2200" i="1" dirty="0">
                    <a:solidFill>
                      <a:srgbClr val="464646"/>
                    </a:solidFill>
                    <a:latin typeface="Cambria" panose="02040503050406030204" pitchFamily="18" charset="0"/>
                  </a:rPr>
                  <a:t>n</a:t>
                </a:r>
                <a:r>
                  <a:rPr lang="en-US" sz="2200" dirty="0">
                    <a:solidFill>
                      <a:srgbClr val="464646"/>
                    </a:solidFill>
                    <a:latin typeface="Karla"/>
                  </a:rPr>
                  <a:t> random datasets fit </a:t>
                </a:r>
                <a:r>
                  <a:rPr lang="en-US" sz="2200" i="1" dirty="0">
                    <a:solidFill>
                      <a:srgbClr val="464646"/>
                    </a:solidFill>
                    <a:latin typeface="Cambria" panose="02040503050406030204" pitchFamily="18" charset="0"/>
                  </a:rPr>
                  <a:t>n</a:t>
                </a:r>
                <a:r>
                  <a:rPr lang="en-US" sz="2200" dirty="0">
                    <a:solidFill>
                      <a:srgbClr val="464646"/>
                    </a:solidFill>
                    <a:latin typeface="Karla"/>
                  </a:rPr>
                  <a:t> models.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464646"/>
                    </a:solidFill>
                    <a:latin typeface="Karla"/>
                  </a:rPr>
                  <a:t>Generate distributions for all predictors and calculate the means and standard errors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  <m:r>
                      <a:rPr lang="en-US" sz="220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  <m:r>
                      <a:rPr lang="en-US" sz="220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200" dirty="0">
                  <a:solidFill>
                    <a:srgbClr val="464646"/>
                  </a:solidFill>
                  <a:latin typeface="Karla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464646"/>
                    </a:solidFill>
                    <a:latin typeface="Karla"/>
                  </a:rPr>
                  <a:t>Calculate the t-tests. </a:t>
                </a:r>
              </a:p>
              <a:p>
                <a:pPr marL="0" indent="0">
                  <a:buNone/>
                </a:pPr>
                <a:endParaRPr lang="en-US" sz="2200" dirty="0">
                  <a:solidFill>
                    <a:srgbClr val="464646"/>
                  </a:solidFill>
                  <a:latin typeface="Karla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rgbClr val="464646"/>
                    </a:solidFill>
                    <a:latin typeface="Karla"/>
                  </a:rPr>
                  <a:t>Repeat and create a probability density function (pdf) for all the t-tests. </a:t>
                </a:r>
              </a:p>
              <a:p>
                <a:pPr marL="0" indent="0">
                  <a:buNone/>
                </a:pPr>
                <a:endParaRPr lang="en-US" sz="2200" dirty="0">
                  <a:solidFill>
                    <a:srgbClr val="464646"/>
                  </a:solidFill>
                  <a:latin typeface="Karla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rgbClr val="464646"/>
                    </a:solidFill>
                    <a:latin typeface="Karla"/>
                  </a:rPr>
                  <a:t>It turns out we do not have to do this, because this is a known distribution called </a:t>
                </a:r>
                <a:r>
                  <a:rPr lang="en-US" sz="2200" dirty="0">
                    <a:solidFill>
                      <a:srgbClr val="1E77B3"/>
                    </a:solidFill>
                  </a:rPr>
                  <a:t>student-t distribution. </a:t>
                </a: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80E4-DD42-6047-BF47-500AB76E0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11200" y="838404"/>
                <a:ext cx="5384800" cy="4849187"/>
              </a:xfrm>
              <a:blipFill>
                <a:blip r:embed="rId2"/>
                <a:stretch>
                  <a:fillRect l="-1651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93E08-2342-504A-B55A-6A5CA033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B7CCDB-6D39-0547-B7B3-C80E39D6513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06936-B78D-B647-AAAE-53563B4E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52" y="775728"/>
            <a:ext cx="5384800" cy="430784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AF192-A390-274E-93FA-400B4687EA8B}"/>
                  </a:ext>
                </a:extLst>
              </p:cNvPr>
              <p:cNvSpPr/>
              <p:nvPr/>
            </p:nvSpPr>
            <p:spPr>
              <a:xfrm>
                <a:off x="6249748" y="5146456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solidFill>
                      <a:srgbClr val="1E77B3"/>
                    </a:solidFill>
                  </a:rPr>
                  <a:t>Student-t distribution,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E77B3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 degrees of freedom (number of data points minus number of predictors).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AF192-A390-274E-93FA-400B4687E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748" y="5146456"/>
                <a:ext cx="6096000" cy="646331"/>
              </a:xfrm>
              <a:prstGeom prst="rect">
                <a:avLst/>
              </a:prstGeom>
              <a:blipFill>
                <a:blip r:embed="rId4"/>
                <a:stretch>
                  <a:fillRect l="-833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235685-FC72-714C-BCE2-0994BFBE733D}"/>
              </a:ext>
            </a:extLst>
          </p:cNvPr>
          <p:cNvCxnSpPr>
            <a:cxnSpLocks/>
          </p:cNvCxnSpPr>
          <p:nvPr/>
        </p:nvCxnSpPr>
        <p:spPr>
          <a:xfrm>
            <a:off x="570937" y="6023860"/>
            <a:ext cx="958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4B8C2A-A13F-C24A-B14F-BF5B76AC396C}"/>
              </a:ext>
            </a:extLst>
          </p:cNvPr>
          <p:cNvSpPr txBox="1"/>
          <p:nvPr/>
        </p:nvSpPr>
        <p:spPr>
          <a:xfrm>
            <a:off x="1581590" y="6108412"/>
            <a:ext cx="732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learn more about why student-t, what are degrees of freedom and more details see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https://en.wikipedia.org/wiki/Student%27s_t-test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7226437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Lecture3_Inference_Bootstrap</Template>
  <TotalTime>2281</TotalTime>
  <Words>1092</Words>
  <Application>Microsoft Macintosh PowerPoint</Application>
  <PresentationFormat>Widescreen</PresentationFormat>
  <Paragraphs>116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16</vt:i4>
      </vt:variant>
    </vt:vector>
  </HeadingPairs>
  <TitlesOfParts>
    <vt:vector size="34" baseType="lpstr">
      <vt:lpstr>.Apple Color Emoji UI</vt:lpstr>
      <vt:lpstr>Arial</vt:lpstr>
      <vt:lpstr>Calibri</vt:lpstr>
      <vt:lpstr>Calibri Light</vt:lpstr>
      <vt:lpstr>Cambria</vt:lpstr>
      <vt:lpstr>Cambria Math</vt:lpstr>
      <vt:lpstr>Chalkboard SE</vt:lpstr>
      <vt:lpstr>Courier New</vt:lpstr>
      <vt:lpstr>Delivery Note DEMO</vt:lpstr>
      <vt:lpstr>Karla</vt:lpstr>
      <vt:lpstr>Slack-Lato</vt:lpstr>
      <vt:lpstr>1_GEC_template</vt:lpstr>
      <vt:lpstr>2_GEC_template</vt:lpstr>
      <vt:lpstr>GEC_template</vt:lpstr>
      <vt:lpstr>Custom Design</vt:lpstr>
      <vt:lpstr>1_Custom Design</vt:lpstr>
      <vt:lpstr>2_Custom Design</vt:lpstr>
      <vt:lpstr>3_Custom Design</vt:lpstr>
      <vt:lpstr>Evaluating Significance of Predictors  Hypothesis Testing </vt:lpstr>
      <vt:lpstr>How reliable are the model interpretation</vt:lpstr>
      <vt:lpstr>Feature importance </vt:lpstr>
      <vt:lpstr>PowerPoint Presentation</vt:lpstr>
      <vt:lpstr>PowerPoint Presentation</vt:lpstr>
      <vt:lpstr>Feature Importance </vt:lpstr>
      <vt:lpstr>PowerPoint Presentation</vt:lpstr>
      <vt:lpstr>Feature Importance</vt:lpstr>
      <vt:lpstr>PowerPoint Presentation</vt:lpstr>
      <vt:lpstr>P-value</vt:lpstr>
      <vt:lpstr>PowerPoint Presentation</vt:lpstr>
      <vt:lpstr>PowerPoint Presentation</vt:lpstr>
      <vt:lpstr>Hypothesis testing</vt:lpstr>
      <vt:lpstr>Hypothesis testing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in Linear Regression Part C: Evaluating Significance of Predictors  </dc:title>
  <dc:creator>Protopapas, Pavlos</dc:creator>
  <cp:lastModifiedBy>Protopapas, Pavlos</cp:lastModifiedBy>
  <cp:revision>47</cp:revision>
  <dcterms:created xsi:type="dcterms:W3CDTF">2020-08-27T04:52:37Z</dcterms:created>
  <dcterms:modified xsi:type="dcterms:W3CDTF">2020-09-25T12:31:49Z</dcterms:modified>
</cp:coreProperties>
</file>